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8"/>
  </p:notesMasterIdLst>
  <p:sldIdLst>
    <p:sldId id="289" r:id="rId2"/>
    <p:sldId id="256" r:id="rId3"/>
    <p:sldId id="287" r:id="rId4"/>
    <p:sldId id="286" r:id="rId5"/>
    <p:sldId id="273" r:id="rId6"/>
    <p:sldId id="275" r:id="rId7"/>
    <p:sldId id="276" r:id="rId8"/>
    <p:sldId id="277" r:id="rId9"/>
    <p:sldId id="263" r:id="rId10"/>
    <p:sldId id="278" r:id="rId11"/>
    <p:sldId id="279" r:id="rId12"/>
    <p:sldId id="280" r:id="rId13"/>
    <p:sldId id="281" r:id="rId14"/>
    <p:sldId id="282" r:id="rId15"/>
    <p:sldId id="272" r:id="rId16"/>
    <p:sldId id="271" r:id="rId17"/>
  </p:sldIdLst>
  <p:sldSz cx="12192000" cy="6858000"/>
  <p:notesSz cx="6858000" cy="9144000"/>
  <p:embeddedFontLst>
    <p:embeddedFont>
      <p:font typeface="IRANSansMobile(FaNum) Black" panose="020B0506030804020204" pitchFamily="34" charset="-7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RANSansMobile(FaNum)" panose="020B0506030804020204" pitchFamily="34" charset="-78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j_Faraz" panose="00000700000000000000" pitchFamily="2" charset="-78"/>
      <p:bold r:id="rId2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BE9751-A291-4DF9-87F2-5EE2D086EAB8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9DA34F-F3BA-4424-B0FE-33BC6ECFDC0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464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1477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2293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024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498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674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7223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684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007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6107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182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858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579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506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9079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309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DA34F-F3BA-4424-B0FE-33BC6ECFDC09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777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091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71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784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481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414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627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858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406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498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835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152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CFBB-D256-4C1D-8B64-3EF16B26AA6F}" type="datetimeFigureOut">
              <a:rPr lang="fa-IR" smtClean="0"/>
              <a:t>23/03/1442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6864-C8B7-4E9B-994E-B92CFFD4442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75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7900" y="0"/>
            <a:ext cx="67247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</a:t>
            </a:r>
            <a:r>
              <a:rPr lang="fa-IR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دوم ابتدایی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3891" y="1997838"/>
            <a:ext cx="6647227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ln w="0"/>
                <a:solidFill>
                  <a:srgbClr val="0070C0"/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موضوع: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درس اول – شعر یار مهربان 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ln w="0"/>
                <a:solidFill>
                  <a:srgbClr val="0070C0"/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آموزگار: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...................................</a:t>
            </a:r>
            <a:endParaRPr lang="fa-IR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r>
              <a:rPr lang="fa-IR" b="1" dirty="0" smtClean="0">
                <a:ln w="0"/>
                <a:solidFill>
                  <a:srgbClr val="0070C0"/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مدرسه: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دبستان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.......................</a:t>
            </a:r>
          </a:p>
          <a:p>
            <a:pPr>
              <a:lnSpc>
                <a:spcPct val="150000"/>
              </a:lnSpc>
            </a:pPr>
            <a:endParaRPr lang="fa-IR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fa-IR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fa-IR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fa-IR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fa-IR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endParaRPr lang="fa-IR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آموزش و پرورش ناحیه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.......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- </a:t>
            </a: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...........</a:t>
            </a:r>
            <a:endParaRPr lang="fa-IR" dirty="0" smtClean="0">
              <a:ln w="0"/>
              <a:solidFill>
                <a:schemeClr val="tx1">
                  <a:lumMod val="75000"/>
                  <a:lumOff val="25000"/>
                </a:schemeClr>
              </a:solidFill>
              <a:latin typeface="IRANSansMobile(FaNum)" panose="020B0506030804020204" pitchFamily="34" charset="-78"/>
              <a:cs typeface="IRANSansMobile(FaNum)" panose="020B0506030804020204" pitchFamily="34" charset="-78"/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IRANSansMobile(FaNum)" panose="020B0506030804020204" pitchFamily="34" charset="-78"/>
                <a:cs typeface="IRANSansMobile(FaNum)" panose="020B0506030804020204" pitchFamily="34" charset="-78"/>
              </a:rPr>
              <a:t>سال‌تحصیلی: 1399-1400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6" y="0"/>
            <a:ext cx="479560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69" y="1269140"/>
            <a:ext cx="3027542" cy="53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0" y="-445911"/>
            <a:ext cx="121864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8" y="2604070"/>
            <a:ext cx="2551994" cy="1402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98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971" y="-1440745"/>
            <a:ext cx="121864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8" y="2604070"/>
            <a:ext cx="2551994" cy="1402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6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58" y="-306375"/>
            <a:ext cx="121864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8" y="2604070"/>
            <a:ext cx="2551994" cy="1402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46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315" y="-1683505"/>
            <a:ext cx="13548137" cy="7624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8" y="2604070"/>
            <a:ext cx="2551994" cy="1402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4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930"/>
            <a:ext cx="121864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8" y="2604070"/>
            <a:ext cx="2551994" cy="1402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9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7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7"/>
          <a:stretch/>
        </p:blipFill>
        <p:spPr>
          <a:xfrm>
            <a:off x="1325880" y="1348740"/>
            <a:ext cx="6640830" cy="32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3" y="1091723"/>
            <a:ext cx="8313767" cy="3277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7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534" y="872690"/>
            <a:ext cx="8394853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کتابخانه‌ی کلاس ما</a:t>
            </a:r>
          </a:p>
          <a:p>
            <a:pPr algn="justLow">
              <a:lnSpc>
                <a:spcPct val="150000"/>
              </a:lnSpc>
            </a:pPr>
            <a:r>
              <a:rPr lang="fa-IR" sz="44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 در یکی از روز‌های ماه مهر دانش‌آموزان آرام و با نظم وارد کلاس شدند. آموزگار پس از سلام و احوال‌پرسی از بچه‌ها خواست در گروه‌های خود قرار بگیرند. سپس به آنها گفت: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06" y="2587711"/>
            <a:ext cx="2603998" cy="143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7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759" y="611279"/>
            <a:ext cx="8328751" cy="58231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40000"/>
              </a:lnSpc>
            </a:pP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دانش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آموزان </a:t>
            </a: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عزیز از شما می‌خواهم فکر کنید و بگویید چگونه می توانیم پاسخ پرسش های خود را پیدا کنیم؟ </a:t>
            </a:r>
          </a:p>
          <a:p>
            <a:pPr algn="justLow">
              <a:lnSpc>
                <a:spcPct val="140000"/>
              </a:lnSpc>
            </a:pP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</a:t>
            </a: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بچه‌ها در گروه خود گفت‌وگو کردند و پیشنهاد خود را روی برگه‎‌ای نوشتند. نماینده هر گروه آن را با صدای بلند خواند؛ گروه‌ها به رایانه،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گروه‌ها به رایانه‌، کتاب‌ها، مجلّه‌ها و افراد دانا اشاره کرده بودند.</a:t>
            </a:r>
          </a:p>
          <a:p>
            <a:pPr algn="justLow">
              <a:lnSpc>
                <a:spcPct val="140000"/>
              </a:lnSpc>
            </a:pPr>
            <a:endParaRPr lang="fa-IR" sz="3800" spc="-150" dirty="0">
              <a:solidFill>
                <a:schemeClr val="tx1">
                  <a:lumMod val="75000"/>
                  <a:lumOff val="25000"/>
                </a:schemeClr>
              </a:solidFill>
              <a:latin typeface="Farz"/>
              <a:cs typeface="Mj_Faraz" panose="00000700000000000000" pitchFamily="2" charset="-78"/>
            </a:endParaRPr>
          </a:p>
          <a:p>
            <a:pPr algn="justLow">
              <a:lnSpc>
                <a:spcPct val="140000"/>
              </a:lnSpc>
            </a:pPr>
            <a:endParaRPr lang="fa-IR" sz="3800" spc="-150" dirty="0">
              <a:solidFill>
                <a:schemeClr val="tx1">
                  <a:lumMod val="75000"/>
                  <a:lumOff val="25000"/>
                </a:schemeClr>
              </a:solidFill>
              <a:latin typeface="Farz"/>
              <a:cs typeface="Mj_Faraz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06" y="2587711"/>
            <a:ext cx="2603998" cy="143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13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488" y="611279"/>
            <a:ext cx="8558899" cy="50044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40000"/>
              </a:lnSpc>
            </a:pP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 آموزگار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از دانش‌آموزان تشکر کرد و گفت: «آیا همه نوشته‌ها در رایانه، کتاب‌ها و مجّله‌ها برای شما مُفید است</a:t>
            </a: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؟».</a:t>
            </a:r>
          </a:p>
          <a:p>
            <a:pPr algn="justLow">
              <a:lnSpc>
                <a:spcPct val="140000"/>
              </a:lnSpc>
            </a:pP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 نماینده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گروه اول، گفت: «خیر، بهتر است کتاب‌ها و مجلّه‌های ویژه‌ی خودمان را بخوانیم. </a:t>
            </a:r>
            <a:endParaRPr lang="fa-IR" sz="3800" spc="-150" dirty="0" smtClean="0">
              <a:solidFill>
                <a:schemeClr val="tx1">
                  <a:lumMod val="75000"/>
                  <a:lumOff val="25000"/>
                </a:schemeClr>
              </a:solidFill>
              <a:latin typeface="Farz"/>
              <a:cs typeface="Mj_Faraz" panose="00000700000000000000" pitchFamily="2" charset="-78"/>
            </a:endParaRPr>
          </a:p>
          <a:p>
            <a:pPr algn="justLow">
              <a:lnSpc>
                <a:spcPct val="140000"/>
              </a:lnSpc>
            </a:pP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</a:t>
            </a: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نماینده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گروه دیگر، گفت: در آخر کتاب فارسی، نام کتاب‌های مناسبی نوشته شده است. که ما می‌توانیم آن‌ها را بخوانیم.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06" y="2587711"/>
            <a:ext cx="2603998" cy="143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34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488" y="611279"/>
            <a:ext cx="8558899" cy="3367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40000"/>
              </a:lnSpc>
            </a:pP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 آموزگار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گفت: کتابِ خوب مانند دوستِ خوب است که می‌تواند به ما خیلی کمک </a:t>
            </a: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کند.</a:t>
            </a:r>
          </a:p>
          <a:p>
            <a:pPr algn="justLow">
              <a:lnSpc>
                <a:spcPct val="140000"/>
              </a:lnSpc>
            </a:pP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نماینده یکی دیگر از گروه‌ها 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گفت: «کتاب خوب را هم مانند دوست، پس از هم‌فکری و مشورت با بزرگ‌تر‌ها انتخاب می‌کنیم».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06" y="2587711"/>
            <a:ext cx="2603998" cy="143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3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488" y="880610"/>
            <a:ext cx="8558899" cy="25483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>
              <a:lnSpc>
                <a:spcPct val="140000"/>
              </a:lnSpc>
            </a:pPr>
            <a:r>
              <a:rPr lang="fa-IR" sz="38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     آموزگار </a:t>
            </a:r>
            <a:r>
              <a:rPr lang="fa-IR" sz="38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Farz"/>
                <a:cs typeface="Mj_Faraz" panose="00000700000000000000" pitchFamily="2" charset="-78"/>
              </a:rPr>
              <a:t>گفت: «آفرین بر شما که خوب فکر می‌کنید و به درستی پاسخ می‌دهید. حالا فکر می‌کنید چگونه می‌توانیم یک کتابخانه‌ی کوچک در کلاس داشته باشیم؟».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06" y="2587711"/>
            <a:ext cx="2603998" cy="14313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47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" y="0"/>
            <a:ext cx="1218647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19" y="-824930"/>
            <a:ext cx="12186473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28" y="2604070"/>
            <a:ext cx="2551994" cy="1402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6520" y="74808"/>
            <a:ext cx="51138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درس اول – ستایش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080354" y="74807"/>
            <a:ext cx="51540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RANSansMobile(FaNum) Black" panose="020B0506030804020204" pitchFamily="34" charset="-78"/>
                <a:cs typeface="IRANSansMobile(FaNum) Black" panose="020B0506030804020204" pitchFamily="34" charset="-78"/>
              </a:rPr>
              <a:t>فارسی دوم ابتدایی</a:t>
            </a:r>
            <a:endParaRPr lang="fa-IR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RANSansMobile(FaNum) Black" panose="020B0506030804020204" pitchFamily="34" charset="-78"/>
              <a:cs typeface="IRANSansMobile(FaNum) Black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461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385</Words>
  <Application>Microsoft Office PowerPoint</Application>
  <PresentationFormat>Widescreen</PresentationFormat>
  <Paragraphs>64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IRANSansMobile(FaNum) Black</vt:lpstr>
      <vt:lpstr>Calibri</vt:lpstr>
      <vt:lpstr>IRANSansMobile(FaNum)</vt:lpstr>
      <vt:lpstr>Farz</vt:lpstr>
      <vt:lpstr>Times New Roman</vt:lpstr>
      <vt:lpstr>Calibri Light</vt:lpstr>
      <vt:lpstr>Arial</vt:lpstr>
      <vt:lpstr>Mj_Faraz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Khaninejad</cp:lastModifiedBy>
  <cp:revision>43</cp:revision>
  <dcterms:created xsi:type="dcterms:W3CDTF">2020-08-24T03:49:47Z</dcterms:created>
  <dcterms:modified xsi:type="dcterms:W3CDTF">2020-11-08T14:43:02Z</dcterms:modified>
</cp:coreProperties>
</file>